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89" r:id="rId2"/>
  </p:sldMasterIdLst>
  <p:notesMasterIdLst>
    <p:notesMasterId r:id="rId43"/>
  </p:notesMasterIdLst>
  <p:handoutMasterIdLst>
    <p:handoutMasterId r:id="rId44"/>
  </p:handoutMasterIdLst>
  <p:sldIdLst>
    <p:sldId id="295" r:id="rId3"/>
    <p:sldId id="296" r:id="rId4"/>
    <p:sldId id="339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50" r:id="rId13"/>
    <p:sldId id="349" r:id="rId14"/>
    <p:sldId id="353" r:id="rId15"/>
    <p:sldId id="352" r:id="rId16"/>
    <p:sldId id="390" r:id="rId17"/>
    <p:sldId id="391" r:id="rId18"/>
    <p:sldId id="354" r:id="rId19"/>
    <p:sldId id="355" r:id="rId20"/>
    <p:sldId id="351" r:id="rId21"/>
    <p:sldId id="377" r:id="rId22"/>
    <p:sldId id="385" r:id="rId23"/>
    <p:sldId id="398" r:id="rId24"/>
    <p:sldId id="297" r:id="rId25"/>
    <p:sldId id="357" r:id="rId26"/>
    <p:sldId id="356" r:id="rId27"/>
    <p:sldId id="298" r:id="rId28"/>
    <p:sldId id="299" r:id="rId29"/>
    <p:sldId id="300" r:id="rId30"/>
    <p:sldId id="358" r:id="rId31"/>
    <p:sldId id="301" r:id="rId32"/>
    <p:sldId id="302" r:id="rId33"/>
    <p:sldId id="399" r:id="rId34"/>
    <p:sldId id="386" r:id="rId35"/>
    <p:sldId id="400" r:id="rId36"/>
    <p:sldId id="303" r:id="rId37"/>
    <p:sldId id="359" r:id="rId38"/>
    <p:sldId id="394" r:id="rId39"/>
    <p:sldId id="395" r:id="rId40"/>
    <p:sldId id="387" r:id="rId41"/>
    <p:sldId id="38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>
      <p:cViewPr varScale="1">
        <p:scale>
          <a:sx n="111" d="100"/>
          <a:sy n="111" d="100"/>
        </p:scale>
        <p:origin x="151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2018/10/18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00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2018/10/18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10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121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19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6458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406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994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6232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893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68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990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47984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476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52072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302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541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036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2018/10/18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47484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04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64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7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06" r:id="rId13"/>
    <p:sldLayoutId id="2147483908" r:id="rId14"/>
    <p:sldLayoutId id="2147483911" r:id="rId15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7" r:id="rId17"/>
    <p:sldLayoutId id="2147483910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1.png"/><Relationship Id="rId5" Type="http://schemas.openxmlformats.org/officeDocument/2006/relationships/image" Target="../media/image42.png"/><Relationship Id="rId4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2.png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1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591.png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5/3dplot.gi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5" Type="http://schemas.openxmlformats.org/officeDocument/2006/relationships/image" Target="http://www.dca.fee.unicamp.br/dipcourse/html-dip/c5/s4/rec-dft.gif" TargetMode="Externa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65.wmf"/><Relationship Id="rId3" Type="http://schemas.openxmlformats.org/officeDocument/2006/relationships/image" Target="../media/image65.png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2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wmf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15" Type="http://schemas.openxmlformats.org/officeDocument/2006/relationships/image" Target="../media/image11.wmf"/><Relationship Id="rId10" Type="http://schemas.openxmlformats.org/officeDocument/2006/relationships/image" Target="../media/image9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16.wmf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21.png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7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3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The image, its mathematical and physical background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1416" y="373833"/>
            <a:ext cx="358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sz="3000" b="1" kern="0" dirty="0" smtClean="0">
                <a:solidFill>
                  <a:srgbClr val="990000"/>
                </a:solidFill>
                <a:latin typeface="Times New Roman" pitchFamily="18" charset="0"/>
              </a:rPr>
              <a:t>Convolution</a:t>
            </a:r>
            <a:endParaRPr lang="en-US" altLang="zh-TW" sz="3000" b="1" kern="0" dirty="0">
              <a:solidFill>
                <a:srgbClr val="990000"/>
              </a:solidFill>
              <a:latin typeface="Times New Roman" pitchFamily="18" charset="0"/>
              <a:ea typeface="+mn-ea"/>
            </a:endParaRPr>
          </a:p>
        </p:txBody>
      </p:sp>
      <p:pic>
        <p:nvPicPr>
          <p:cNvPr id="1331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3538760"/>
            <a:ext cx="173831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195728"/>
            <a:ext cx="1933575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43264"/>
            <a:ext cx="15287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2" y="1996591"/>
            <a:ext cx="18796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6" name="Object 6"/>
          <p:cNvGraphicFramePr>
            <a:graphicFrameLocks noChangeAspect="1"/>
          </p:cNvGraphicFramePr>
          <p:nvPr/>
        </p:nvGraphicFramePr>
        <p:xfrm>
          <a:off x="685800" y="838200"/>
          <a:ext cx="7831138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" name="Equation" r:id="rId7" imgW="6387840" imgH="1155600" progId="Equation.DSMT4">
                  <p:embed/>
                </p:oleObj>
              </mc:Choice>
              <mc:Fallback>
                <p:oleObj name="Equation" r:id="rId7" imgW="6387840" imgH="1155600" progId="Equation.DSMT4">
                  <p:embed/>
                  <p:pic>
                    <p:nvPicPr>
                      <p:cNvPr id="13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838200"/>
                        <a:ext cx="7831138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74" y="3538760"/>
            <a:ext cx="2849563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28" y="3628406"/>
            <a:ext cx="1952625" cy="13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" y="5175885"/>
            <a:ext cx="20002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17" y="5134102"/>
            <a:ext cx="1952625" cy="14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137150"/>
            <a:ext cx="1709737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向右箭號 1"/>
          <p:cNvSpPr/>
          <p:nvPr/>
        </p:nvSpPr>
        <p:spPr>
          <a:xfrm>
            <a:off x="6314122" y="5791200"/>
            <a:ext cx="359918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492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b="1" kern="0" dirty="0">
                <a:solidFill>
                  <a:srgbClr val="990000"/>
                </a:solidFill>
                <a:latin typeface="Times New Roman" pitchFamily="18" charset="0"/>
              </a:rPr>
              <a:t>Convolution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7" y="1749274"/>
            <a:ext cx="6879821" cy="2160968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92803"/>
            <a:ext cx="6944788" cy="2003303"/>
          </a:xfrm>
        </p:spPr>
      </p:pic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https://en.wikipedia.org/wiki/Convolution</a:t>
            </a:r>
          </a:p>
        </p:txBody>
      </p:sp>
    </p:spTree>
    <p:extLst>
      <p:ext uri="{BB962C8B-B14F-4D97-AF65-F5344CB8AC3E}">
        <p14:creationId xmlns:p14="http://schemas.microsoft.com/office/powerpoint/2010/main" val="127575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be functions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a scalar constant.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Convolution satisfies the following properties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r>
                  <a:rPr lang="en-US" altLang="zh-TW" dirty="0" smtClean="0"/>
                  <a:t>Taking the derivative of a convolution gives</a:t>
                </a:r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7922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Convolution of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2D</a:t>
                </a:r>
                <a:r>
                  <a:rPr lang="en-US" altLang="zh-TW" dirty="0" smtClean="0"/>
                  <a:t> functions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876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26876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87638" indent="0">
                  <a:buNone/>
                </a:pPr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=(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912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Discrete convolution</a:t>
            </a:r>
          </a:p>
          <a:p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2591"/>
            <a:ext cx="6172200" cy="40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09598" y="1314398"/>
            <a:ext cx="7620001" cy="4726965"/>
          </a:xfrm>
        </p:spPr>
        <p:txBody>
          <a:bodyPr/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Two </a:t>
            </a:r>
            <a:r>
              <a:rPr lang="en-US" altLang="zh-TW" sz="2000" dirty="0">
                <a:solidFill>
                  <a:srgbClr val="C00000"/>
                </a:solidFill>
                <a:ea typeface="新細明體" panose="02020500000000000000" pitchFamily="18" charset="-120"/>
              </a:rPr>
              <a:t>linear </a:t>
            </a:r>
            <a:r>
              <a:rPr lang="en-US" altLang="zh-TW" sz="2000" dirty="0">
                <a:ea typeface="新細明體" panose="02020500000000000000" pitchFamily="18" charset="-120"/>
              </a:rPr>
              <a:t>spatial filters: </a:t>
            </a:r>
            <a:r>
              <a:rPr lang="en-US" altLang="zh-TW" sz="2000" dirty="0">
                <a:solidFill>
                  <a:srgbClr val="0070C0"/>
                </a:solidFill>
                <a:ea typeface="新細明體" panose="02020500000000000000" pitchFamily="18" charset="-120"/>
              </a:rPr>
              <a:t>Correlation</a:t>
            </a:r>
            <a:r>
              <a:rPr lang="en-US" altLang="zh-TW" sz="2000" dirty="0">
                <a:ea typeface="新細明體" panose="02020500000000000000" pitchFamily="18" charset="-120"/>
              </a:rPr>
              <a:t> VS </a:t>
            </a:r>
            <a:r>
              <a:rPr lang="en-US" altLang="zh-TW" sz="2000" dirty="0">
                <a:solidFill>
                  <a:srgbClr val="00B050"/>
                </a:solidFill>
                <a:ea typeface="新細明體" panose="02020500000000000000" pitchFamily="18" charset="-120"/>
              </a:rPr>
              <a:t>Convolution</a:t>
            </a:r>
          </a:p>
          <a:p>
            <a:pPr lvl="1"/>
            <a:r>
              <a:rPr lang="en-US" altLang="zh-TW" sz="1600" dirty="0">
                <a:ea typeface="新細明體" panose="02020500000000000000" pitchFamily="18" charset="-120"/>
              </a:rPr>
              <a:t>A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2D </a:t>
            </a:r>
            <a:r>
              <a:rPr lang="en-US" altLang="zh-TW" sz="1600" dirty="0">
                <a:ea typeface="新細明體" panose="02020500000000000000" pitchFamily="18" charset="-120"/>
              </a:rPr>
              <a:t>example</a:t>
            </a:r>
          </a:p>
          <a:p>
            <a:endParaRPr lang="en-US" altLang="zh-TW" sz="2000" dirty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913" y="744538"/>
            <a:ext cx="5686878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Spatial Correlation and Convolution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1725584" y="4185496"/>
          <a:ext cx="4791075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PhotoImpact" r:id="rId3" imgW="4790880" imgH="2466720" progId="PI3.Image">
                  <p:embed/>
                </p:oleObj>
              </mc:Choice>
              <mc:Fallback>
                <p:oleObj name="PhotoImpact" r:id="rId3" imgW="4790880" imgH="2466720" progId="PI3.Image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5584" y="4185496"/>
                        <a:ext cx="4791075" cy="246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49" y="4177308"/>
            <a:ext cx="1619935" cy="248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87386" y="2491080"/>
                <a:ext cx="5270614" cy="7897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𝑤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☆</m:t>
                      </m:r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𝑠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=−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naryPr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=−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𝑓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𝑦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86" y="2491080"/>
                <a:ext cx="5270614" cy="789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87386" y="3287598"/>
                <a:ext cx="5270614" cy="7897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𝑤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★</m:t>
                      </m:r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𝑠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=−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naryPr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=−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𝑓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𝑦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86" y="3287598"/>
                <a:ext cx="5270614" cy="7897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0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857756" y="1736176"/>
          <a:ext cx="6058954" cy="4373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PhotoImpact" r:id="rId3" imgW="7019640" imgH="5067000" progId="PI3.Image">
                  <p:embed/>
                </p:oleObj>
              </mc:Choice>
              <mc:Fallback>
                <p:oleObj name="PhotoImpact" r:id="rId3" imgW="7019640" imgH="506700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756" y="1736176"/>
                        <a:ext cx="6058954" cy="4373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84913" y="744538"/>
            <a:ext cx="5686878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Spatial Correlation and Convolution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75" y="1869259"/>
            <a:ext cx="1440463" cy="220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9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Images as linear system</a:t>
                </a:r>
              </a:p>
              <a:p>
                <a:pPr lvl="1"/>
                <a:r>
                  <a:rPr lang="en-US" altLang="zh-TW" dirty="0" smtClean="0"/>
                  <a:t>A linear operator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has the property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An image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can be expressed as a linear combination of point spread function represented by Dirac pulses </a:t>
                </a:r>
                <a14:m>
                  <m:oMath xmlns:m="http://schemas.openxmlformats.org/officeDocument/2006/math">
                    <m:r>
                      <a:rPr lang="el-GR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.</a:t>
                </a:r>
                <a:endParaRPr lang="en-US" altLang="zh-TW" dirty="0"/>
              </a:p>
              <a:p>
                <a:pPr lvl="2"/>
                <a:r>
                  <a:rPr lang="en-US" altLang="zh-TW" dirty="0" smtClean="0"/>
                  <a:t>Assume that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input image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The response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of the linear system to the input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zh-TW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  <a:blipFill>
                <a:blip r:embed="rId2"/>
                <a:stretch>
                  <a:fillRect l="-2214" t="-4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6445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Images as linear system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=(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is the impulse response of the linear system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output of the linear system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dirty="0" smtClean="0"/>
                  <a:t> is expressed as 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convolution </a:t>
                </a:r>
                <a:r>
                  <a:rPr lang="en-US" altLang="zh-TW" dirty="0" smtClean="0"/>
                  <a:t>of the input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with an impulse response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of the linear system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  <a:blipFill>
                <a:blip r:embed="rId2"/>
                <a:stretch>
                  <a:fillRect l="-2214" t="-4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5640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Image filtering</a:t>
            </a:r>
          </a:p>
          <a:p>
            <a:pPr lvl="1"/>
            <a:r>
              <a:rPr lang="en-US" altLang="zh-TW" sz="1800" dirty="0" smtClean="0"/>
              <a:t>An application of a linear integral transform in image processing</a:t>
            </a:r>
          </a:p>
          <a:p>
            <a:pPr lvl="1"/>
            <a:r>
              <a:rPr lang="en-US" altLang="zh-TW" sz="1800" dirty="0" smtClean="0"/>
              <a:t>Filtering can be performed in either </a:t>
            </a:r>
            <a:r>
              <a:rPr lang="en-US" altLang="zh-TW" sz="1800" dirty="0" smtClean="0">
                <a:solidFill>
                  <a:srgbClr val="FFFF00"/>
                </a:solidFill>
              </a:rPr>
              <a:t>spatial </a:t>
            </a:r>
            <a:r>
              <a:rPr lang="en-US" altLang="zh-TW" sz="1800" dirty="0" smtClean="0"/>
              <a:t>or </a:t>
            </a:r>
            <a:r>
              <a:rPr lang="en-US" altLang="zh-TW" sz="1800" dirty="0" smtClean="0">
                <a:solidFill>
                  <a:srgbClr val="FFFF00"/>
                </a:solidFill>
              </a:rPr>
              <a:t>frequency</a:t>
            </a:r>
            <a:r>
              <a:rPr lang="en-US" altLang="zh-TW" sz="1800" dirty="0" smtClean="0"/>
              <a:t> domains.</a:t>
            </a:r>
          </a:p>
          <a:p>
            <a:pPr lvl="1"/>
            <a:r>
              <a:rPr lang="en-US" altLang="zh-TW" sz="1800" dirty="0" smtClean="0"/>
              <a:t>There is one-to-one mapping between the spatial and frequency domains.</a:t>
            </a:r>
          </a:p>
          <a:p>
            <a:pPr lvl="1"/>
            <a:r>
              <a:rPr lang="en-US" altLang="zh-TW" sz="1800" dirty="0" smtClean="0"/>
              <a:t>For linear operations, these two ways should provide equivalent results.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Introduction to 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32" y="3758184"/>
            <a:ext cx="7016935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93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Linear integral transforms</a:t>
            </a:r>
          </a:p>
          <a:p>
            <a:pPr lvl="1"/>
            <a:r>
              <a:rPr lang="en-US" altLang="zh-TW" dirty="0" smtClean="0"/>
              <a:t>Images as linear systems</a:t>
            </a:r>
          </a:p>
          <a:p>
            <a:pPr lvl="1"/>
            <a:r>
              <a:rPr lang="en-US" altLang="zh-TW" dirty="0" smtClean="0"/>
              <a:t>Introduction to linear integral transforms</a:t>
            </a:r>
          </a:p>
          <a:p>
            <a:pPr lvl="1"/>
            <a:r>
              <a:rPr lang="en-US" altLang="zh-TW" dirty="0" smtClean="0"/>
              <a:t>Fourier transform</a:t>
            </a:r>
          </a:p>
          <a:p>
            <a:pPr lvl="1"/>
            <a:r>
              <a:rPr lang="en-US" altLang="zh-TW" dirty="0" smtClean="0"/>
              <a:t>Sampling and the Shannon constraint</a:t>
            </a:r>
          </a:p>
          <a:p>
            <a:pPr lvl="1"/>
            <a:r>
              <a:rPr lang="en-US" altLang="zh-TW" dirty="0" smtClean="0"/>
              <a:t>Wavelet transform</a:t>
            </a:r>
          </a:p>
          <a:p>
            <a:r>
              <a:rPr lang="en-US" altLang="zh-TW" dirty="0" smtClean="0"/>
              <a:t>Images as stochastic process</a:t>
            </a:r>
          </a:p>
          <a:p>
            <a:r>
              <a:rPr lang="en-US" altLang="zh-TW" dirty="0" smtClean="0"/>
              <a:t>Image formation physics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Fourier </a:t>
            </a:r>
            <a:r>
              <a:rPr lang="en-US" altLang="zh-TW" dirty="0" smtClean="0"/>
              <a:t>transform</a:t>
            </a:r>
            <a:endParaRPr lang="zh-TW" altLang="en-US" dirty="0"/>
          </a:p>
        </p:txBody>
      </p:sp>
      <p:pic>
        <p:nvPicPr>
          <p:cNvPr id="8194" name="Picture 2" descr="https://upload.wikimedia.org/wikipedia/commons/7/72/Fourier_transform_time_and_frequency_domains_%28small%29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4" y="1936993"/>
            <a:ext cx="455295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81000" y="5760411"/>
            <a:ext cx="45720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https://en.wikipedia.org/wiki/Fourier_transform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53" y="2767524"/>
            <a:ext cx="3886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77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Fourier series</a:t>
            </a:r>
          </a:p>
        </p:txBody>
      </p:sp>
      <p:sp>
        <p:nvSpPr>
          <p:cNvPr id="6" name="矩形 5"/>
          <p:cNvSpPr/>
          <p:nvPr/>
        </p:nvSpPr>
        <p:spPr>
          <a:xfrm>
            <a:off x="1035578" y="5655585"/>
            <a:ext cx="4128053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Fourier series </a:t>
            </a:r>
            <a:r>
              <a:rPr lang="en-US" altLang="zh-TW" dirty="0" err="1"/>
              <a:t>visualisation</a:t>
            </a:r>
            <a:r>
              <a:rPr lang="en-US" altLang="zh-TW" dirty="0"/>
              <a:t> with d3.js</a:t>
            </a:r>
            <a:r>
              <a:rPr lang="en-US" altLang="zh-TW" dirty="0" smtClean="0"/>
              <a:t>.</a:t>
            </a:r>
            <a:endParaRPr lang="en-US" altLang="zh-TW" sz="1200" dirty="0" smtClean="0"/>
          </a:p>
          <a:p>
            <a:r>
              <a:rPr lang="zh-TW" altLang="en-US" sz="1200" dirty="0" smtClean="0"/>
              <a:t>https://bl.ocks.org/jinroh/7524988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1048262" y="5180193"/>
            <a:ext cx="358140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https://en.wikipedia.org/wiki/Fourier_series</a:t>
            </a:r>
          </a:p>
        </p:txBody>
      </p:sp>
      <p:pic>
        <p:nvPicPr>
          <p:cNvPr id="8194" name="Picture 2" descr="https://upload.wikimedia.org/wikipedia/commons/1/1a/Fourier_series_square_wave_circles_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2486"/>
            <a:ext cx="3057348" cy="305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7/7e/Fourier_series_sawtooth_wave_circle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158" y="202490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93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8355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Fourier transform</a:t>
                </a:r>
              </a:p>
              <a:p>
                <a:pPr lvl="1"/>
                <a:r>
                  <a:rPr lang="en-US" altLang="zh-TW" dirty="0" smtClean="0"/>
                  <a:t>Developed by the French mathematician Joseph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Fourier</a:t>
                </a:r>
              </a:p>
              <a:p>
                <a:pPr lvl="1"/>
                <a:r>
                  <a:rPr lang="en-US" altLang="zh-TW" dirty="0" smtClean="0"/>
                  <a:t>The 1D Fourier transform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TW" dirty="0" smtClean="0"/>
                  <a:t> transforms a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into a frequency domain representation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𝜉𝜔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solidFill>
                    <a:srgbClr val="FFFF00"/>
                  </a:solidFill>
                </a:endParaRPr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 where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is a frequency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TW" dirty="0" smtClean="0"/>
                  <a:t> is an angular frequency.</a:t>
                </a:r>
              </a:p>
              <a:p>
                <a:pPr lvl="1"/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smtClean="0"/>
                  <a:t> be the usual imaginary (</a:t>
                </a:r>
                <a:r>
                  <a:rPr lang="zh-TW" altLang="en-US" dirty="0" smtClean="0">
                    <a:effectLst/>
                  </a:rPr>
                  <a:t>虛數</a:t>
                </a:r>
                <a:r>
                  <a:rPr lang="en-US" altLang="zh-TW" dirty="0" smtClean="0">
                    <a:effectLst/>
                  </a:rPr>
                  <a:t>) </a:t>
                </a:r>
                <a:r>
                  <a:rPr lang="en-US" altLang="zh-TW" dirty="0" smtClean="0"/>
                  <a:t>unit, the continuous Fourier transform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TW" dirty="0" smtClean="0">
                  <a:solidFill>
                    <a:srgbClr val="FFFF00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smtClean="0"/>
                  <a:t>The inverse </a:t>
                </a:r>
                <a:r>
                  <a:rPr lang="en-US" altLang="zh-TW" dirty="0"/>
                  <a:t>Fourier transform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62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02996" y="4800600"/>
                <a:ext cx="2471061" cy="378245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zh-TW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zh-TW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996" y="4800600"/>
                <a:ext cx="2471061" cy="378245"/>
              </a:xfrm>
              <a:prstGeom prst="rect">
                <a:avLst/>
              </a:prstGeom>
              <a:blipFill>
                <a:blip r:embed="rId3"/>
                <a:stretch>
                  <a:fillRect l="-2222"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502995" y="5226938"/>
            <a:ext cx="2471061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bg2"/>
                </a:solidFill>
              </a:rPr>
              <a:t>https://en.wikipedia.org/wiki/Euler%27s_formula</a:t>
            </a:r>
          </a:p>
        </p:txBody>
      </p:sp>
      <p:sp>
        <p:nvSpPr>
          <p:cNvPr id="9" name="矩形 8"/>
          <p:cNvSpPr/>
          <p:nvPr/>
        </p:nvSpPr>
        <p:spPr>
          <a:xfrm>
            <a:off x="6502995" y="5701605"/>
            <a:ext cx="2471061" cy="5770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/>
                </a:solidFill>
              </a:rPr>
              <a:t>https://zh.wikipedia.org/wiki/%E6%AC%A7%E6%8B%89%E5%85%AC%E5%BC%8F</a:t>
            </a: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Fourier transform</a:t>
                </a:r>
              </a:p>
              <a:p>
                <a:pPr lvl="1"/>
                <a:r>
                  <a:rPr lang="en-US" altLang="zh-TW" dirty="0" smtClean="0"/>
                  <a:t>The conditions for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existence</a:t>
                </a:r>
                <a:r>
                  <a:rPr lang="en-US" altLang="zh-TW" dirty="0" smtClean="0"/>
                  <a:t> of the Fourier spectrum of a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are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>
                    <a:ea typeface="Cambria Math" panose="02040503050406030204" pitchFamily="18" charset="0"/>
                  </a:rPr>
                  <a:t>can have only a finite number of discontinuities in any finite interval.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The Fourier transform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always exists for images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as they are bounded and have a finite number of discontinuities.</a:t>
                </a:r>
                <a:endParaRPr lang="en-US" altLang="zh-TW" dirty="0">
                  <a:solidFill>
                    <a:srgbClr val="FFC000"/>
                  </a:solidFill>
                </a:endParaRPr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990600" y="4952037"/>
                <a:ext cx="6934200" cy="134203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kumimoji="0" lang="zh-TW" altLang="zh-TW" sz="1200" b="0" i="0" u="none" strike="noStrike" cap="none" normalizeH="0" baseline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</a:rPr>
                  <a:t>數學上確保</a:t>
                </a:r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傅立葉轉換可以收斂的條件是： </a:t>
                </a:r>
                <a:endParaRPr lang="en-US" altLang="zh-TW" sz="1200" dirty="0" smtClean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  <a:p>
                <a:r>
                  <a:rPr lang="zh-TW" altLang="zh-TW" sz="1200" dirty="0" smtClean="0">
                    <a:solidFill>
                      <a:srgbClr val="FFFF00"/>
                    </a:solidFill>
                    <a:cs typeface="Arial" panose="020B0604020202020204" pitchFamily="34" charset="0"/>
                  </a:rPr>
                  <a:t>(</a:t>
                </a:r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1)絕對可積分，即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TW" sz="1200" dirty="0">
                  <a:ea typeface="Cambria Math" panose="02040503050406030204" pitchFamily="18" charset="0"/>
                </a:endParaRPr>
              </a:p>
              <a:p>
                <a:pPr lvl="0"/>
                <a:r>
                  <a:rPr lang="zh-TW" altLang="zh-TW" sz="1200" dirty="0" smtClean="0">
                    <a:solidFill>
                      <a:srgbClr val="FFFF00"/>
                    </a:solidFill>
                    <a:cs typeface="Arial" panose="020B0604020202020204" pitchFamily="34" charset="0"/>
                  </a:rPr>
                  <a:t>(</a:t>
                </a:r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2)任意有限時間區間內，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極值(包括極大與極小)的個數有限。</a:t>
                </a:r>
              </a:p>
              <a:p>
                <a:pPr lvl="0"/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(3)任意有限時間區間內，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不連續點的個數有限且這些不連續點</a:t>
                </a:r>
                <a:r>
                  <a:rPr lang="zh-TW" altLang="zh-TW" sz="1200" dirty="0" smtClean="0">
                    <a:solidFill>
                      <a:srgbClr val="FFFF00"/>
                    </a:solidFill>
                    <a:cs typeface="Arial" panose="020B0604020202020204" pitchFamily="34" charset="0"/>
                  </a:rPr>
                  <a:t>也必須</a:t>
                </a:r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為有限</a:t>
                </a:r>
                <a:r>
                  <a:rPr kumimoji="0" lang="zh-TW" altLang="zh-TW" sz="1200" b="0" i="0" u="none" strike="noStrike" cap="none" normalizeH="0" baseline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cs typeface="Arial" panose="020B0604020202020204" pitchFamily="34" charset="0"/>
                  </a:rPr>
                  <a:t>值。</a:t>
                </a:r>
                <a:endParaRPr kumimoji="0" lang="en-US" altLang="zh-TW" sz="1200" b="0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cs typeface="Arial" panose="020B0604020202020204" pitchFamily="34" charset="0"/>
                </a:endParaRPr>
              </a:p>
              <a:p>
                <a:pPr lvl="0"/>
                <a:r>
                  <a:rPr lang="en-US" altLang="zh-TW" sz="1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https://zh.wikibooks.org/zh-tw/%E8%A8%8A%E8%99%9F%E8%88%87%E7%B3%BB%E7%B5%B1/%E5%82%85%E7%AB%8B%E8%91%89%E9%A0%BB%E8%AD%9C%E7%9A%84%E7%89%B9%E6%80%A7</a:t>
                </a:r>
                <a:endParaRPr kumimoji="0" lang="zh-TW" altLang="zh-TW" sz="1000" b="0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4952037"/>
                <a:ext cx="6934200" cy="1342034"/>
              </a:xfrm>
              <a:prstGeom prst="rect">
                <a:avLst/>
              </a:prstGeom>
              <a:blipFill>
                <a:blip r:embed="rId3"/>
                <a:stretch>
                  <a:fillRect l="-88" t="-9545" b="-18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\int _{-\infty }^{\infty }\mid \chi (t)\mid \,dt&lt;\infty }"/>
          <p:cNvSpPr>
            <a:spLocks noChangeAspect="1" noChangeArrowheads="1"/>
          </p:cNvSpPr>
          <p:nvPr/>
        </p:nvSpPr>
        <p:spPr bwMode="auto">
          <a:xfrm>
            <a:off x="3619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3" descr="{\displaystyle \chi (t)}"/>
          <p:cNvSpPr>
            <a:spLocks noChangeAspect="1" noChangeArrowheads="1"/>
          </p:cNvSpPr>
          <p:nvPr/>
        </p:nvSpPr>
        <p:spPr bwMode="auto">
          <a:xfrm>
            <a:off x="1552575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AutoShape 4" descr="{\displaystyle \chi (t)}"/>
          <p:cNvSpPr>
            <a:spLocks noChangeAspect="1" noChangeArrowheads="1"/>
          </p:cNvSpPr>
          <p:nvPr/>
        </p:nvSpPr>
        <p:spPr bwMode="auto">
          <a:xfrm>
            <a:off x="1552575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6" descr="{\displaystyle \int _{-\infty }^{\infty }\mid \chi (t)\mid \,dt&lt;\infty }"/>
          <p:cNvSpPr>
            <a:spLocks noChangeAspect="1" noChangeArrowheads="1"/>
          </p:cNvSpPr>
          <p:nvPr/>
        </p:nvSpPr>
        <p:spPr bwMode="auto">
          <a:xfrm>
            <a:off x="3771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AutoShape 7" descr="{\displaystyle \chi (t)}"/>
          <p:cNvSpPr>
            <a:spLocks noChangeAspect="1" noChangeArrowheads="1"/>
          </p:cNvSpPr>
          <p:nvPr/>
        </p:nvSpPr>
        <p:spPr bwMode="auto">
          <a:xfrm>
            <a:off x="1704975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AutoShape 8" descr="{\displaystyle \chi (t)}"/>
          <p:cNvSpPr>
            <a:spLocks noChangeAspect="1" noChangeArrowheads="1"/>
          </p:cNvSpPr>
          <p:nvPr/>
        </p:nvSpPr>
        <p:spPr bwMode="auto">
          <a:xfrm>
            <a:off x="1704975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656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Fourier transform exhibits predictable </a:t>
            </a:r>
            <a:r>
              <a:rPr lang="en-US" altLang="zh-TW" dirty="0" smtClean="0">
                <a:solidFill>
                  <a:srgbClr val="FFFF00"/>
                </a:solidFill>
              </a:rPr>
              <a:t>symmetries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Notation of </a:t>
            </a:r>
            <a:r>
              <a:rPr lang="en-US" altLang="zh-TW" dirty="0" smtClean="0">
                <a:solidFill>
                  <a:srgbClr val="FFC000"/>
                </a:solidFill>
              </a:rPr>
              <a:t>even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C000"/>
                </a:solidFill>
              </a:rPr>
              <a:t>odd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rgbClr val="FFC000"/>
                </a:solidFill>
              </a:rPr>
              <a:t>conjugate (</a:t>
            </a:r>
            <a:r>
              <a:rPr lang="zh-TW" altLang="en-US" sz="1800" dirty="0" smtClean="0">
                <a:solidFill>
                  <a:srgbClr val="FFC000"/>
                </a:solidFill>
              </a:rPr>
              <a:t>共軛</a:t>
            </a:r>
            <a:r>
              <a:rPr lang="en-US" altLang="zh-TW" dirty="0" smtClean="0">
                <a:solidFill>
                  <a:srgbClr val="FFC000"/>
                </a:solidFill>
              </a:rPr>
              <a:t>) symmetric function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24200"/>
            <a:ext cx="4610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5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Any 1D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 smtClean="0"/>
                  <a:t> shape can always be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decomposed </a:t>
                </a:r>
                <a:r>
                  <a:rPr lang="en-US" altLang="zh-TW" dirty="0" smtClean="0"/>
                  <a:t>into its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even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 smtClean="0"/>
                  <a:t> and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odd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 smtClean="0"/>
                  <a:t> parts.</a:t>
                </a:r>
              </a:p>
              <a:p>
                <a:pPr marL="804863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92288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2" y="4267200"/>
            <a:ext cx="6030617" cy="1688787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1319752" y="3124200"/>
            <a:ext cx="661448" cy="30480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The symmetries of the Fourier transform and its values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marL="7127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Im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dirty="0"/>
              </a:p>
              <a:p>
                <a:pPr marL="2959100" indent="-2959100">
                  <a:buNone/>
                  <a:tabLst>
                    <a:tab pos="27781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i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i="1" dirty="0" smtClean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959100" indent="-29591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rgbClr val="FFC000"/>
                  </a:solidFill>
                </a:endParaRPr>
              </a:p>
              <a:p>
                <a:pPr marL="1439863" indent="-1439863">
                  <a:buNone/>
                </a:pPr>
                <a:r>
                  <a:rPr lang="en-US" altLang="zh-TW" sz="1800" dirty="0" smtClean="0"/>
                  <a:t>                  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denote the real part of a complex number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/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and </a:t>
                </a:r>
                <a:r>
                  <a:rPr lang="en-US" altLang="zh-TW" sz="1800" dirty="0"/>
                  <a:t>its imaginary part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TW" sz="1800" dirty="0"/>
                  <a:t>.</a:t>
                </a:r>
              </a:p>
              <a:p>
                <a:pPr marL="4124325" indent="-4124325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b="-6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62131"/>
            <a:ext cx="4953000" cy="17018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886200" y="4191000"/>
            <a:ext cx="609600" cy="22860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properties of the Fourier transform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6" y="2286000"/>
            <a:ext cx="4889500" cy="370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42665" y="5497920"/>
            <a:ext cx="313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http://mriquestions.com/fourier-transform-ft.html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781220" y="3573586"/>
            <a:ext cx="3095625" cy="1790701"/>
            <a:chOff x="5781220" y="3573586"/>
            <a:chExt cx="3095625" cy="1790701"/>
          </a:xfrm>
        </p:grpSpPr>
        <p:pic>
          <p:nvPicPr>
            <p:cNvPr id="13314" name="Picture 2" descr="Fourier transfor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220" y="3573586"/>
              <a:ext cx="3095625" cy="17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6096000" y="5122508"/>
                  <a:ext cx="371897" cy="21544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122508"/>
                  <a:ext cx="371897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4754" r="-14754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8001000" y="5122508"/>
                  <a:ext cx="401905" cy="21544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000" y="5122508"/>
                  <a:ext cx="401905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9231" r="-15385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Some other properties of the Fourier transform</a:t>
                </a:r>
              </a:p>
              <a:p>
                <a:pPr lvl="1"/>
                <a:r>
                  <a:rPr lang="en-US" altLang="zh-TW" dirty="0" smtClean="0"/>
                  <a:t>The DC (direct current) offset is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dirty="0" smtClean="0"/>
                  <a:t>, and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The value of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is the area under the frequency spectrum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err="1" smtClean="0">
                    <a:ea typeface="Cambria Math" panose="02040503050406030204" pitchFamily="18" charset="0"/>
                  </a:rPr>
                  <a:t>Parceval’s</a:t>
                </a:r>
                <a:r>
                  <a:rPr lang="en-US" altLang="zh-TW" dirty="0" smtClean="0">
                    <a:ea typeface="Cambria Math" panose="02040503050406030204" pitchFamily="18" charset="0"/>
                  </a:rPr>
                  <a:t> theorem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837545" y="2510468"/>
                <a:ext cx="2764090" cy="6899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lvl="1"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TW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545" y="2510468"/>
                <a:ext cx="2764090" cy="6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37544" y="3657600"/>
                <a:ext cx="2773055" cy="6899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lvl="1">
                  <a:buNone/>
                  <a:tabLst>
                    <a:tab pos="889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544" y="3657600"/>
                <a:ext cx="2773055" cy="6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925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Linearity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Linear combination</a:t>
                </a:r>
              </a:p>
              <a:p>
                <a:pPr lvl="2"/>
                <a:r>
                  <a:rPr lang="en-US" altLang="zh-TW" dirty="0" smtClean="0"/>
                  <a:t>A general linear combination of two vectors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 can be written as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𝑏𝑦</m:t>
                    </m:r>
                  </m:oMath>
                </a14:m>
                <a:r>
                  <a:rPr lang="en-US" altLang="zh-TW" dirty="0" smtClean="0"/>
                  <a:t>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/>
                  <a:t> are scalars.</a:t>
                </a:r>
              </a:p>
              <a:p>
                <a:pPr lvl="1"/>
                <a:r>
                  <a:rPr lang="en-US" altLang="zh-TW" dirty="0" smtClean="0"/>
                  <a:t>Consider a mapping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between two linear spaces.</a:t>
                </a:r>
              </a:p>
              <a:p>
                <a:pPr lvl="2"/>
                <a:r>
                  <a:rPr lang="en-US" altLang="zh-TW" dirty="0" smtClean="0">
                    <a:solidFill>
                      <a:srgbClr val="00FF00"/>
                    </a:solidFill>
                  </a:rPr>
                  <a:t>Additive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2"/>
                <a:r>
                  <a:rPr lang="en-US" altLang="zh-TW" dirty="0" smtClean="0">
                    <a:solidFill>
                      <a:srgbClr val="00FF00"/>
                    </a:solidFill>
                  </a:rPr>
                  <a:t>Homogeneous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  for any scalar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The mapping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is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linear</a:t>
                </a:r>
                <a:r>
                  <a:rPr lang="en-US" altLang="zh-TW" dirty="0" smtClean="0"/>
                  <a:t> if it is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additive</a:t>
                </a:r>
                <a:r>
                  <a:rPr lang="en-US" altLang="zh-TW" dirty="0" smtClean="0"/>
                  <a:t> and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homogenous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A linear mapping satisfies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𝑏𝑦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for all vectors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and scalars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2"/>
                <a:endParaRPr lang="en-US" altLang="zh-TW" dirty="0" smtClean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159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examples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2226" name="Picture 2" descr="C:\Documents and Settings\altit\Desktop\Sonka 4e Jpegs\93607_ch03\Figure 3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490620"/>
            <a:ext cx="779272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0" y="1681598"/>
            <a:ext cx="4953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3250" name="Picture 2" descr="C:\Documents and Settings\altit\Desktop\Sonka 4e Jpegs\93607_ch03\Figure 3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600"/>
            <a:ext cx="7062158" cy="246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88820"/>
            <a:ext cx="4953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" descr="C:\Documents and Settings\altit\Desktop\Sonka 4e Jpegs\93607_ch03\Figure 3.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78" y="3491113"/>
            <a:ext cx="7062158" cy="2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57" y="1558713"/>
            <a:ext cx="4953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06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1614864" y="509573"/>
            <a:ext cx="6112892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Fourier Transform of Functions of </a:t>
            </a:r>
            <a:br>
              <a:rPr lang="en-US" altLang="zh-TW" sz="24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4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One Continuous Variable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4" name="Rectangle 4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412242" y="1556102"/>
                <a:ext cx="7734300" cy="2288796"/>
              </a:xfrm>
              <a:noFill/>
              <a:ln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2000" dirty="0" smtClean="0">
                    <a:ea typeface="新細明體" panose="02020500000000000000" pitchFamily="18" charset="-120"/>
                  </a:rPr>
                  <a:t>The Fourier transform of the function in Figure 4.4 (a)</a:t>
                </a:r>
                <a:endParaRPr lang="en-US" altLang="zh-TW" sz="2000" dirty="0">
                  <a:ea typeface="新細明體" panose="02020500000000000000" pitchFamily="18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𝜇</m:t>
                          </m:r>
                        </m:e>
                      </m:d>
                      <m:r>
                        <a:rPr lang="en-US" altLang="zh-TW" sz="18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m:rPr>
                              <m:brk m:alnAt="7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7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2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zh-TW" altLang="en-US" sz="180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𝜇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18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𝑑𝑡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TW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2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𝜋𝜇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18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𝑑𝑡</m:t>
                      </m:r>
                      <m:r>
                        <a:rPr lang="en-US" altLang="zh-TW" sz="1800" b="0" i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𝜋𝜇</m:t>
                          </m:r>
                        </m:den>
                      </m:f>
                      <m:sSubSup>
                        <m:sSubSup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−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𝑗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2</m:t>
                                  </m:r>
                                  <m:r>
                                    <a:rPr lang="zh-TW" altLang="en-US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𝜋𝜇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p>
                      </m:sSubSup>
                      <m:r>
                        <a:rPr lang="en-US" altLang="zh-TW" sz="18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𝜋𝜇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𝜋𝜇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𝜋𝜇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𝜋𝜇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𝐴𝑊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sin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⁡(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𝜋𝜇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(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𝜋𝜇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18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38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12242" y="1556102"/>
                <a:ext cx="7734300" cy="2288796"/>
              </a:xfrm>
              <a:blipFill>
                <a:blip r:embed="rId2"/>
                <a:stretch>
                  <a:fillRect l="-394" t="-1596"/>
                </a:stretch>
              </a:blipFill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3298" y="3314018"/>
            <a:ext cx="7315200" cy="2990850"/>
            <a:chOff x="478" y="2171"/>
            <a:chExt cx="4608" cy="188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478" y="2171"/>
              <a:ext cx="4608" cy="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9866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2171"/>
              <a:ext cx="4612" cy="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192238" y="6116702"/>
                <a:ext cx="1712520" cy="65742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38" y="6116702"/>
                <a:ext cx="1712520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671310" y="6286812"/>
                <a:ext cx="2047484" cy="3172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4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𝑗</m:t>
                              </m:r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func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10" y="6286812"/>
                <a:ext cx="2047484" cy="317203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13451" y="3674258"/>
                <a:ext cx="1764792" cy="75636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𝑠𝑖𝑛𝑐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𝑚</m:t>
                          </m:r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14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sin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⁡(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𝑚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(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𝑚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1400" dirty="0" smtClean="0">
                  <a:ea typeface="新細明體" panose="02020500000000000000" pitchFamily="18" charset="-120"/>
                </a:endParaRPr>
              </a:p>
              <a:p>
                <a:pPr marL="0" indent="0">
                  <a:buNone/>
                </a:pPr>
                <a:r>
                  <a:rPr lang="en-US" altLang="zh-TW" sz="1400" dirty="0" smtClean="0">
                    <a:ea typeface="新細明體" panose="02020500000000000000" pitchFamily="18" charset="-12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𝑠𝑖𝑛𝑐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1</m:t>
                    </m:r>
                  </m:oMath>
                </a14:m>
                <a:endParaRPr lang="en-US" altLang="zh-TW" sz="14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51" y="3674258"/>
                <a:ext cx="1764792" cy="756361"/>
              </a:xfrm>
              <a:prstGeom prst="rect">
                <a:avLst/>
              </a:prstGeom>
              <a:blipFill>
                <a:blip r:embed="rId6"/>
                <a:stretch>
                  <a:fillRect l="-1034" b="-7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 bwMode="auto">
          <a:xfrm flipH="1" flipV="1">
            <a:off x="3968498" y="3895346"/>
            <a:ext cx="310894" cy="2926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723636" y="5547972"/>
                <a:ext cx="1764792" cy="3077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𝐹𝑜𝑢𝑟𝑖𝑒𝑟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𝑠𝑝𝑒𝑐𝑡𝑟𝑢𝑚</m:t>
                      </m:r>
                    </m:oMath>
                  </m:oMathPara>
                </a14:m>
                <a:endParaRPr lang="en-US" altLang="zh-TW" sz="14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636" y="5547972"/>
                <a:ext cx="1764792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6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2098299" y="690563"/>
            <a:ext cx="447750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</a:t>
            </a:r>
            <a:r>
              <a:rPr lang="en-US" altLang="zh-TW" sz="32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2D </a:t>
            </a:r>
            <a:r>
              <a:rPr lang="en-US" altLang="zh-TW" sz="3200" dirty="0" err="1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Sinc</a:t>
            </a:r>
            <a:r>
              <a:rPr lang="en-US" altLang="zh-TW" sz="32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 function</a:t>
            </a:r>
            <a:endParaRPr lang="en-US" altLang="zh-TW" sz="32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58" name="Rectangle 18"/>
          <p:cNvSpPr>
            <a:spLocks noChangeArrowheads="1"/>
          </p:cNvSpPr>
          <p:nvPr/>
        </p:nvSpPr>
        <p:spPr bwMode="auto">
          <a:xfrm>
            <a:off x="0" y="1531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5057" name="Picture 17" descr="http://www.dca.fee.unicamp.br/dipcourse/html-dip/c5/s5/3dplot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24" y="3032032"/>
            <a:ext cx="3510966" cy="29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" name="Picture 40" descr="http://www.dca.fee.unicamp.br/dipcourse/html-dip/c5/s4/rec-dft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" y="2133600"/>
            <a:ext cx="4017942" cy="200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88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denote the real part of a complex number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 smtClean="0"/>
                  <a:t> and its imaginary part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TW" dirty="0" smtClean="0"/>
                  <a:t>.</a:t>
                </a:r>
              </a:p>
              <a:p>
                <a:r>
                  <a:rPr lang="en-US" altLang="zh-TW" dirty="0" smtClean="0"/>
                  <a:t>The formulas describing four function spectrum definitions are as follows:</a:t>
                </a:r>
              </a:p>
              <a:p>
                <a:pPr lvl="1"/>
                <a:r>
                  <a:rPr lang="en-US" altLang="zh-TW" dirty="0" smtClean="0"/>
                  <a:t>Complex spectrum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Amplitude spectrum   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TW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Im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TW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e>
                    </m:ra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Phase spectrum      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Im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if defined.</a:t>
                </a:r>
              </a:p>
              <a:p>
                <a:pPr lvl="1"/>
                <a:r>
                  <a:rPr lang="en-US" altLang="zh-TW" dirty="0" smtClean="0"/>
                  <a:t>Power spectrum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TW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TW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Discrete Fourier Transform (DFT)</a:t>
                </a:r>
              </a:p>
              <a:p>
                <a:pPr lvl="1"/>
                <a:r>
                  <a:rPr lang="en-US" altLang="zh-TW" dirty="0" smtClean="0"/>
                  <a:t>Given discrete signals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=0,1,..,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discrete Fourier transform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𝑛𝑘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Inverse </a:t>
                </a:r>
                <a:r>
                  <a:rPr lang="en-US" altLang="zh-TW" dirty="0"/>
                  <a:t>Fourier transform </a:t>
                </a:r>
                <a:endParaRPr lang="en-US" altLang="zh-TW" dirty="0" smtClean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𝑛𝑘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The spectrum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/>
                  <a:t>is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periodically extended </a:t>
                </a:r>
                <a:r>
                  <a:rPr lang="en-US" altLang="zh-TW" dirty="0"/>
                  <a:t>with period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9652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</a:t>
            </a:r>
            <a:r>
              <a:rPr lang="en-US" altLang="zh-TW" dirty="0" smtClean="0"/>
              <a:t>transform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4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5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/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6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/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7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8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/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9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212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" y="2868037"/>
            <a:ext cx="3691082" cy="26289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Image representation and image analysis task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74338"/>
            <a:ext cx="3276600" cy="4531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6" y="5694793"/>
            <a:ext cx="3658616" cy="4122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92" y="2836061"/>
            <a:ext cx="2694404" cy="2694404"/>
          </a:xfrm>
          <a:prstGeom prst="rect">
            <a:avLst/>
          </a:prstGeom>
        </p:spPr>
      </p:pic>
      <p:sp>
        <p:nvSpPr>
          <p:cNvPr id="13" name="內容版面配置區 5"/>
          <p:cNvSpPr txBox="1">
            <a:spLocks/>
          </p:cNvSpPr>
          <p:nvPr/>
        </p:nvSpPr>
        <p:spPr>
          <a:xfrm>
            <a:off x="266700" y="1593333"/>
            <a:ext cx="8572500" cy="4582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296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2014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4018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Both representations contain exactly the same information.</a:t>
            </a:r>
          </a:p>
          <a:p>
            <a:pPr lvl="1"/>
            <a:r>
              <a:rPr lang="en-US" altLang="zh-TW" sz="2000" dirty="0" smtClean="0"/>
              <a:t>Human observer </a:t>
            </a:r>
            <a:r>
              <a:rPr lang="en-US" altLang="zh-TW" sz="2000" dirty="0" err="1" smtClean="0"/>
              <a:t>v.s</a:t>
            </a:r>
            <a:r>
              <a:rPr lang="en-US" altLang="zh-TW" sz="2000" dirty="0" smtClean="0"/>
              <a:t>. machine recognizer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786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Dirac distribution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and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 for all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  <a:p>
                <a:r>
                  <a:rPr lang="en-US" altLang="zh-TW" dirty="0" smtClean="0"/>
                  <a:t>It is used to define the ideal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impulse</a:t>
                </a:r>
                <a:r>
                  <a:rPr lang="en-US" altLang="zh-TW" dirty="0" smtClean="0"/>
                  <a:t>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in the image plane.</a:t>
                </a:r>
              </a:p>
              <a:p>
                <a:pPr lvl="1"/>
                <a:endParaRPr lang="zh-TW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2"/>
                <a:endParaRPr lang="en-US" altLang="zh-TW" dirty="0" smtClean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Dirac distribution and convolution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588" y="4260122"/>
            <a:ext cx="2645208" cy="19839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716984" y="4624395"/>
            <a:ext cx="4572000" cy="461665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https://zh.wikipedia.org/wiki/%E7%8B%84%E6%8B%89%E5%85%8B%CE%B4%E5%87%BD%E6%95%B0</a:t>
            </a:r>
          </a:p>
        </p:txBody>
      </p:sp>
      <p:sp>
        <p:nvSpPr>
          <p:cNvPr id="8" name="矩形 7"/>
          <p:cNvSpPr/>
          <p:nvPr/>
        </p:nvSpPr>
        <p:spPr>
          <a:xfrm>
            <a:off x="716984" y="5121143"/>
            <a:ext cx="4572000" cy="116955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altLang="zh-TW" sz="1400" dirty="0" smtClean="0">
                <a:latin typeface="Arial" panose="020B0604020202020204" pitchFamily="34" charset="0"/>
              </a:rPr>
              <a:t>PS. </a:t>
            </a:r>
            <a:r>
              <a:rPr lang="zh-TW" altLang="en-US" sz="1400" dirty="0" smtClean="0">
                <a:latin typeface="Arial" panose="020B0604020202020204" pitchFamily="34" charset="0"/>
              </a:rPr>
              <a:t>從</a:t>
            </a:r>
            <a:r>
              <a:rPr lang="zh-TW" altLang="en-US" sz="1400" dirty="0">
                <a:latin typeface="Arial" panose="020B0604020202020204" pitchFamily="34" charset="0"/>
              </a:rPr>
              <a:t>純數學的觀點來看，狄拉克</a:t>
            </a:r>
            <a:r>
              <a:rPr lang="en-US" altLang="zh-TW" sz="1400" i="1" dirty="0">
                <a:latin typeface="Arial" panose="020B0604020202020204" pitchFamily="34" charset="0"/>
              </a:rPr>
              <a:t>δ</a:t>
            </a:r>
            <a:r>
              <a:rPr lang="zh-TW" altLang="en-US" sz="1400" dirty="0">
                <a:latin typeface="Arial" panose="020B0604020202020204" pitchFamily="34" charset="0"/>
              </a:rPr>
              <a:t>函數並非嚴格意義上的函數，因為任何在擴展實數線上定義的函數，如果在一個點以外的地方都等於零，其總積分必須為零</a:t>
            </a:r>
            <a:r>
              <a:rPr lang="zh-TW" altLang="en-US" sz="1400" dirty="0" smtClean="0">
                <a:latin typeface="Arial" panose="020B0604020202020204" pitchFamily="34" charset="0"/>
              </a:rPr>
              <a:t>。</a:t>
            </a:r>
            <a:r>
              <a:rPr lang="en-US" altLang="zh-TW" sz="1400" i="1" dirty="0" smtClean="0">
                <a:latin typeface="Arial" panose="020B0604020202020204" pitchFamily="34" charset="0"/>
              </a:rPr>
              <a:t>δ</a:t>
            </a:r>
            <a:r>
              <a:rPr lang="zh-TW" altLang="en-US" sz="1400" dirty="0">
                <a:latin typeface="Arial" panose="020B0604020202020204" pitchFamily="34" charset="0"/>
              </a:rPr>
              <a:t>函數只有在出現在積分以內的時候才有實質的意義。根據這一點，</a:t>
            </a:r>
            <a:r>
              <a:rPr lang="en-US" altLang="zh-TW" sz="1400" i="1" dirty="0">
                <a:latin typeface="Arial" panose="020B0604020202020204" pitchFamily="34" charset="0"/>
              </a:rPr>
              <a:t>δ</a:t>
            </a:r>
            <a:r>
              <a:rPr lang="zh-TW" altLang="en-US" sz="1400" dirty="0">
                <a:latin typeface="Arial" panose="020B0604020202020204" pitchFamily="34" charset="0"/>
              </a:rPr>
              <a:t>函數一般可以當做普通函數一樣使用。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5876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64042" y="6060670"/>
            <a:ext cx="51263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93602" y="582648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409234" y="1388666"/>
            <a:ext cx="4044057" cy="404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9432" y="6060670"/>
            <a:ext cx="195296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</a:t>
            </a:r>
            <a:r>
              <a:rPr lang="en-US" altLang="zh-TW" sz="1400" dirty="0" smtClean="0">
                <a:solidFill>
                  <a:srgbClr val="C00000"/>
                </a:solidFill>
              </a:rPr>
              <a:t>reject </a:t>
            </a:r>
            <a:r>
              <a:rPr lang="en-US" altLang="zh-TW" sz="1400" dirty="0">
                <a:solidFill>
                  <a:srgbClr val="C00000"/>
                </a:solidFill>
              </a:rPr>
              <a:t>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8" y="3962400"/>
            <a:ext cx="4081109" cy="201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560031" y="6069296"/>
            <a:ext cx="196838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</a:t>
            </a:r>
            <a:r>
              <a:rPr lang="en-US" altLang="zh-TW" sz="1400" dirty="0" smtClean="0">
                <a:solidFill>
                  <a:srgbClr val="C00000"/>
                </a:solidFill>
              </a:rPr>
              <a:t> </a:t>
            </a:r>
            <a:r>
              <a:rPr lang="en-US" altLang="zh-TW" sz="1400" dirty="0">
                <a:solidFill>
                  <a:srgbClr val="C00000"/>
                </a:solidFill>
              </a:rPr>
              <a:t>pass 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42375"/>
              </p:ext>
            </p:extLst>
          </p:nvPr>
        </p:nvGraphicFramePr>
        <p:xfrm>
          <a:off x="2098886" y="1388666"/>
          <a:ext cx="4721475" cy="235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PhotoImpact" r:id="rId4" imgW="5438520" imgH="2714400" progId="PI3.Image">
                  <p:embed/>
                </p:oleObj>
              </mc:Choice>
              <mc:Fallback>
                <p:oleObj name="PhotoImpact" r:id="rId4" imgW="5438520" imgH="2714400" progId="PI3.Image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8886" y="1388666"/>
                        <a:ext cx="4721475" cy="2356603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31694"/>
              </p:ext>
            </p:extLst>
          </p:nvPr>
        </p:nvGraphicFramePr>
        <p:xfrm>
          <a:off x="417860" y="3972310"/>
          <a:ext cx="40290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PhotoImpact" r:id="rId6" imgW="4028760" imgH="2009520" progId="PI3.Image">
                  <p:embed/>
                </p:oleObj>
              </mc:Choice>
              <mc:Fallback>
                <p:oleObj name="PhotoImpact" r:id="rId6" imgW="4028760" imgH="20095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860" y="3972310"/>
                        <a:ext cx="402907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7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/>
              <a:t>3-</a:t>
            </a:r>
            <a:fld id="{A816DCCF-480B-4115-93F5-70B09F679839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TW" sz="1400"/>
          </a:p>
        </p:txBody>
      </p:sp>
      <p:sp>
        <p:nvSpPr>
          <p:cNvPr id="8196" name="Rectangle 3"/>
          <p:cNvSpPr txBox="1">
            <a:spLocks noChangeArrowheads="1"/>
          </p:cNvSpPr>
          <p:nvPr/>
        </p:nvSpPr>
        <p:spPr bwMode="auto">
          <a:xfrm>
            <a:off x="533400" y="426444"/>
            <a:ext cx="510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3000" b="1" dirty="0" smtClean="0">
                <a:solidFill>
                  <a:srgbClr val="990000"/>
                </a:solidFill>
                <a:latin typeface="Times New Roman" panose="02020603050405020304" pitchFamily="18" charset="0"/>
              </a:rPr>
              <a:t>Dirac </a:t>
            </a:r>
            <a:r>
              <a:rPr lang="en-US" altLang="zh-TW" sz="3000" b="1" dirty="0">
                <a:solidFill>
                  <a:srgbClr val="990000"/>
                </a:solidFill>
                <a:latin typeface="Times New Roman" panose="02020603050405020304" pitchFamily="18" charset="0"/>
              </a:rPr>
              <a:t>Delta Function</a:t>
            </a:r>
          </a:p>
        </p:txBody>
      </p:sp>
      <p:sp>
        <p:nvSpPr>
          <p:cNvPr id="8197" name="矩形 14"/>
          <p:cNvSpPr>
            <a:spLocks noChangeArrowheads="1"/>
          </p:cNvSpPr>
          <p:nvPr/>
        </p:nvSpPr>
        <p:spPr bwMode="auto">
          <a:xfrm>
            <a:off x="787781" y="1022222"/>
            <a:ext cx="38555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Heaviside </a:t>
            </a:r>
            <a:r>
              <a:rPr kumimoji="0" lang="en-US" altLang="zh-TW" sz="2800" b="1" dirty="0" smtClean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function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zh-TW" altLang="en-US" sz="2800" dirty="0">
              <a:latin typeface="Gill Sans Ultra Bold Condensed" panose="020B0A06020104020203" pitchFamily="34" charset="0"/>
            </a:endParaRPr>
          </a:p>
        </p:txBody>
      </p:sp>
      <p:graphicFrame>
        <p:nvGraphicFramePr>
          <p:cNvPr id="81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851348"/>
              </p:ext>
            </p:extLst>
          </p:nvPr>
        </p:nvGraphicFramePr>
        <p:xfrm>
          <a:off x="1243394" y="1644090"/>
          <a:ext cx="266223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6" name="Equation" r:id="rId3" imgW="1548728" imgH="672808" progId="Equation.DSMT4">
                  <p:embed/>
                </p:oleObj>
              </mc:Choice>
              <mc:Fallback>
                <p:oleObj name="Equation" r:id="rId3" imgW="1548728" imgH="672808" progId="Equation.DSMT4">
                  <p:embed/>
                  <p:pic>
                    <p:nvPicPr>
                      <p:cNvPr id="819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394" y="1644090"/>
                        <a:ext cx="2662237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9" name="Picture 8" descr="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89" y="1350960"/>
            <a:ext cx="1703387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525088"/>
              </p:ext>
            </p:extLst>
          </p:nvPr>
        </p:nvGraphicFramePr>
        <p:xfrm>
          <a:off x="1118774" y="2918141"/>
          <a:ext cx="29114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7" name="Equation" r:id="rId6" imgW="2095500" imgH="736600" progId="Equation.DSMT4">
                  <p:embed/>
                </p:oleObj>
              </mc:Choice>
              <mc:Fallback>
                <p:oleObj name="Equation" r:id="rId6" imgW="2095500" imgH="736600" progId="Equation.DSMT4">
                  <p:embed/>
                  <p:pic>
                    <p:nvPicPr>
                      <p:cNvPr id="820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774" y="2918141"/>
                        <a:ext cx="29114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1" name="Picture 4" descr="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7" y="2809873"/>
            <a:ext cx="169862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5539"/>
              </p:ext>
            </p:extLst>
          </p:nvPr>
        </p:nvGraphicFramePr>
        <p:xfrm>
          <a:off x="6710108" y="3386930"/>
          <a:ext cx="6381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" name="Equation" r:id="rId9" imgW="545863" imgH="241195" progId="Equation.DSMT4">
                  <p:embed/>
                </p:oleObj>
              </mc:Choice>
              <mc:Fallback>
                <p:oleObj name="Equation" r:id="rId9" imgW="545863" imgH="241195" progId="Equation.DSMT4">
                  <p:embed/>
                  <p:pic>
                    <p:nvPicPr>
                      <p:cNvPr id="8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108" y="3386930"/>
                        <a:ext cx="6381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425841"/>
              </p:ext>
            </p:extLst>
          </p:nvPr>
        </p:nvGraphicFramePr>
        <p:xfrm>
          <a:off x="1222058" y="4870704"/>
          <a:ext cx="4737100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" name="Equation" r:id="rId11" imgW="3556000" imgH="1117600" progId="Equation.DSMT4">
                  <p:embed/>
                </p:oleObj>
              </mc:Choice>
              <mc:Fallback>
                <p:oleObj name="Equation" r:id="rId11" imgW="3556000" imgH="1117600" progId="Equation.DSMT4">
                  <p:embed/>
                  <p:pic>
                    <p:nvPicPr>
                      <p:cNvPr id="820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058" y="4870704"/>
                        <a:ext cx="4737100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4" name="Picture 3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7" y="4870704"/>
            <a:ext cx="1828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矩形 8"/>
          <p:cNvSpPr>
            <a:spLocks noChangeArrowheads="1"/>
          </p:cNvSpPr>
          <p:nvPr/>
        </p:nvSpPr>
        <p:spPr bwMode="auto">
          <a:xfrm>
            <a:off x="796925" y="4187017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820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34319"/>
              </p:ext>
            </p:extLst>
          </p:nvPr>
        </p:nvGraphicFramePr>
        <p:xfrm>
          <a:off x="7162800" y="4993101"/>
          <a:ext cx="7000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0" name="Equation" r:id="rId14" imgW="545626" imgH="253780" progId="Equation.DSMT4">
                  <p:embed/>
                </p:oleObj>
              </mc:Choice>
              <mc:Fallback>
                <p:oleObj name="Equation" r:id="rId14" imgW="545626" imgH="253780" progId="Equation.DSMT4">
                  <p:embed/>
                  <p:pic>
                    <p:nvPicPr>
                      <p:cNvPr id="820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993101"/>
                        <a:ext cx="7000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51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54089"/>
              </p:ext>
            </p:extLst>
          </p:nvPr>
        </p:nvGraphicFramePr>
        <p:xfrm>
          <a:off x="1447800" y="1277268"/>
          <a:ext cx="3771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0" name="Equation" r:id="rId3" imgW="2425700" imgH="571500" progId="Equation.DSMT4">
                  <p:embed/>
                </p:oleObj>
              </mc:Choice>
              <mc:Fallback>
                <p:oleObj name="Equation" r:id="rId3" imgW="2425700" imgH="571500" progId="Equation.DSMT4">
                  <p:embed/>
                  <p:pic>
                    <p:nvPicPr>
                      <p:cNvPr id="92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77268"/>
                        <a:ext cx="3771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44" y="1088355"/>
            <a:ext cx="1365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734719"/>
              </p:ext>
            </p:extLst>
          </p:nvPr>
        </p:nvGraphicFramePr>
        <p:xfrm>
          <a:off x="1469470" y="2967127"/>
          <a:ext cx="213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1" name="Equation" r:id="rId6" imgW="1459866" imgH="380835" progId="Equation.DSMT4">
                  <p:embed/>
                </p:oleObj>
              </mc:Choice>
              <mc:Fallback>
                <p:oleObj name="Equation" r:id="rId6" imgW="1459866" imgH="380835" progId="Equation.DSMT4">
                  <p:embed/>
                  <p:pic>
                    <p:nvPicPr>
                      <p:cNvPr id="9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470" y="2967127"/>
                        <a:ext cx="2133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矩形 9"/>
          <p:cNvSpPr>
            <a:spLocks noChangeArrowheads="1"/>
          </p:cNvSpPr>
          <p:nvPr/>
        </p:nvSpPr>
        <p:spPr bwMode="auto">
          <a:xfrm>
            <a:off x="906463" y="679450"/>
            <a:ext cx="1508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Impulse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223" name="矩形 10"/>
          <p:cNvSpPr>
            <a:spLocks noChangeArrowheads="1"/>
          </p:cNvSpPr>
          <p:nvPr/>
        </p:nvSpPr>
        <p:spPr bwMode="auto">
          <a:xfrm>
            <a:off x="956056" y="2057400"/>
            <a:ext cx="3357009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Dirac </a:t>
            </a:r>
            <a:r>
              <a:rPr kumimoji="0" lang="en-US" altLang="zh-TW" sz="2800" b="1" dirty="0" smtClean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 function</a:t>
            </a:r>
            <a:r>
              <a:rPr kumimoji="0" lang="en-US" altLang="zh-TW" sz="2800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zh-TW" altLang="zh-TW" sz="2800" dirty="0">
              <a:solidFill>
                <a:srgbClr val="0101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24" y="3363844"/>
            <a:ext cx="144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747299"/>
              </p:ext>
            </p:extLst>
          </p:nvPr>
        </p:nvGraphicFramePr>
        <p:xfrm>
          <a:off x="1444132" y="3670396"/>
          <a:ext cx="20732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2" name="Equation" r:id="rId9" imgW="1422400" imgH="381000" progId="Equation.DSMT4">
                  <p:embed/>
                </p:oleObj>
              </mc:Choice>
              <mc:Fallback>
                <p:oleObj name="Equation" r:id="rId9" imgW="1422400" imgH="381000" progId="Equation.DSMT4">
                  <p:embed/>
                  <p:pic>
                    <p:nvPicPr>
                      <p:cNvPr id="92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132" y="3670396"/>
                        <a:ext cx="20732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65419"/>
              </p:ext>
            </p:extLst>
          </p:nvPr>
        </p:nvGraphicFramePr>
        <p:xfrm>
          <a:off x="3517407" y="3742157"/>
          <a:ext cx="23002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3" name="Equation" r:id="rId11" imgW="1739900" imgH="355600" progId="Equation.DSMT4">
                  <p:embed/>
                </p:oleObj>
              </mc:Choice>
              <mc:Fallback>
                <p:oleObj name="Equation" r:id="rId11" imgW="1739900" imgH="355600" progId="Equation.DSMT4">
                  <p:embed/>
                  <p:pic>
                    <p:nvPicPr>
                      <p:cNvPr id="92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407" y="3742157"/>
                        <a:ext cx="23002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66843"/>
              </p:ext>
            </p:extLst>
          </p:nvPr>
        </p:nvGraphicFramePr>
        <p:xfrm>
          <a:off x="1469470" y="5155071"/>
          <a:ext cx="33321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4" name="Equation" r:id="rId13" imgW="2286000" imgH="381000" progId="Equation.DSMT4">
                  <p:embed/>
                </p:oleObj>
              </mc:Choice>
              <mc:Fallback>
                <p:oleObj name="Equation" r:id="rId13" imgW="2286000" imgH="381000" progId="Equation.DSMT4">
                  <p:embed/>
                  <p:pic>
                    <p:nvPicPr>
                      <p:cNvPr id="922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470" y="5155071"/>
                        <a:ext cx="33321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804543"/>
              </p:ext>
            </p:extLst>
          </p:nvPr>
        </p:nvGraphicFramePr>
        <p:xfrm>
          <a:off x="1448149" y="5925003"/>
          <a:ext cx="39163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5" name="Equation" r:id="rId15" imgW="2869920" imgH="355320" progId="Equation.DSMT4">
                  <p:embed/>
                </p:oleObj>
              </mc:Choice>
              <mc:Fallback>
                <p:oleObj name="Equation" r:id="rId15" imgW="2869920" imgH="355320" progId="Equation.DSMT4">
                  <p:embed/>
                  <p:pic>
                    <p:nvPicPr>
                      <p:cNvPr id="922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149" y="5925003"/>
                        <a:ext cx="39163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矩形 15"/>
          <p:cNvSpPr>
            <a:spLocks noChangeArrowheads="1"/>
          </p:cNvSpPr>
          <p:nvPr/>
        </p:nvSpPr>
        <p:spPr bwMode="auto">
          <a:xfrm>
            <a:off x="1054767" y="4521233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delta function:</a:t>
            </a:r>
          </a:p>
        </p:txBody>
      </p:sp>
    </p:spTree>
    <p:extLst>
      <p:ext uri="{BB962C8B-B14F-4D97-AF65-F5344CB8AC3E}">
        <p14:creationId xmlns:p14="http://schemas.microsoft.com/office/powerpoint/2010/main" val="27943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Sifting (</a:t>
                </a:r>
                <a:r>
                  <a:rPr lang="zh-TW" altLang="en-US" sz="1800" dirty="0" smtClean="0"/>
                  <a:t>篩選</a:t>
                </a:r>
                <a:r>
                  <a:rPr lang="en-US" altLang="zh-TW" sz="2000" dirty="0" smtClean="0"/>
                  <a:t>) property of the Dirac distribution.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pPr lvl="1"/>
                <a:r>
                  <a:rPr lang="en-US" altLang="zh-TW" dirty="0" smtClean="0"/>
                  <a:t>It provides the value of the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 smtClean="0"/>
                  <a:t>at the point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sifting equation can be used to describe 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sampling process </a:t>
                </a:r>
                <a:r>
                  <a:rPr lang="en-US" altLang="zh-TW" dirty="0" smtClean="0"/>
                  <a:t>of a continuous image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Dirac </a:t>
            </a:r>
            <a:r>
              <a:rPr lang="en-US" altLang="zh-TW" dirty="0"/>
              <a:t>distribution and convolution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6" y="4299704"/>
            <a:ext cx="74676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09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Image function </a:t>
                </a:r>
                <a:endParaRPr lang="en-US" altLang="zh-TW" sz="2800" i="1" dirty="0" smtClean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image can be expressed as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 linear combination of Dirac pulses </a:t>
                </a:r>
                <a:r>
                  <a:rPr lang="en-US" altLang="zh-TW" dirty="0"/>
                  <a:t>located at the points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that </a:t>
                </a:r>
                <a:r>
                  <a:rPr lang="en-US" altLang="zh-TW" dirty="0"/>
                  <a:t>cover the whole image plane</a:t>
                </a:r>
                <a:r>
                  <a:rPr lang="en-US" altLang="zh-TW" dirty="0" smtClean="0"/>
                  <a:t>.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(You can prove it by yourselves.)</a:t>
                </a: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Dirac </a:t>
            </a:r>
            <a:r>
              <a:rPr lang="en-US" altLang="zh-TW" dirty="0"/>
              <a:t>distribution and convolution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562600" y="4445957"/>
            <a:ext cx="2798000" cy="1690848"/>
            <a:chOff x="1532" y="2577"/>
            <a:chExt cx="2090" cy="1263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32" y="2577"/>
              <a:ext cx="2090" cy="1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" y="2577"/>
              <a:ext cx="2094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030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Convolution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(*)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Convolution is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linear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 operation for image analysis.</a:t>
                </a:r>
              </a:p>
              <a:p>
                <a:pPr lvl="1"/>
                <a:r>
                  <a:rPr lang="en-US" altLang="zh-TW" dirty="0" smtClean="0"/>
                  <a:t>It is an integral which expresses the amount of overlap of one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 smtClean="0"/>
                  <a:t> as it is shifted over another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1D convolution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of functions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over a finite range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is given by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marL="701675" lvl="2" indent="-342900"/>
                <a:r>
                  <a:rPr lang="en-US" altLang="zh-TW" dirty="0" smtClean="0"/>
                  <a:t>To be precise, the convolution integral has bounds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−∞,∞.</m:t>
                    </m:r>
                  </m:oMath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2"/>
                <a:stretch>
                  <a:fillRect l="-1929" t="-6209" r="-1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Dirac </a:t>
            </a:r>
            <a:r>
              <a:rPr lang="en-US" altLang="zh-TW" dirty="0"/>
              <a:t>distribution and convolution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4002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32274</TotalTime>
  <Words>1561</Words>
  <Application>Microsoft Office PowerPoint</Application>
  <PresentationFormat>如螢幕大小 (4:3)</PresentationFormat>
  <Paragraphs>297</Paragraphs>
  <Slides>40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6" baseType="lpstr">
      <vt:lpstr>微軟正黑體</vt:lpstr>
      <vt:lpstr>新細明體</vt:lpstr>
      <vt:lpstr>Arial</vt:lpstr>
      <vt:lpstr>Calibri</vt:lpstr>
      <vt:lpstr>Cambria Math</vt:lpstr>
      <vt:lpstr>Gill Sans Ultra Bold Condensed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Equation</vt:lpstr>
      <vt:lpstr>PhotoImpact</vt:lpstr>
      <vt:lpstr>Chapter 3</vt:lpstr>
      <vt:lpstr>Outline</vt:lpstr>
      <vt:lpstr>Overview</vt:lpstr>
      <vt:lpstr>The Dirac distribution and convolution</vt:lpstr>
      <vt:lpstr>PowerPoint 簡報</vt:lpstr>
      <vt:lpstr>PowerPoint 簡報</vt:lpstr>
      <vt:lpstr>The Dirac distribution and convolution </vt:lpstr>
      <vt:lpstr>The Dirac distribution and convolution </vt:lpstr>
      <vt:lpstr>The Dirac distribution and convolution </vt:lpstr>
      <vt:lpstr>PowerPoint 簡報</vt:lpstr>
      <vt:lpstr>Convolution</vt:lpstr>
      <vt:lpstr>The Dirac distribution and convolution </vt:lpstr>
      <vt:lpstr>The Dirac distribution and convolution </vt:lpstr>
      <vt:lpstr>The Dirac distribution and convolution </vt:lpstr>
      <vt:lpstr>PowerPoint 簡報</vt:lpstr>
      <vt:lpstr>PowerPoint 簡報</vt:lpstr>
      <vt:lpstr>Linear integral transforms</vt:lpstr>
      <vt:lpstr>Linear integral transforms</vt:lpstr>
      <vt:lpstr>Introduction to linear integral transforms</vt:lpstr>
      <vt:lpstr>Fourier transform</vt:lpstr>
      <vt:lpstr>Fourier series</vt:lpstr>
      <vt:lpstr>PowerPoint 簡報</vt:lpstr>
      <vt:lpstr>1D Fourier transform</vt:lpstr>
      <vt:lpstr>1D Fourier transform</vt:lpstr>
      <vt:lpstr>1D Fourier transform</vt:lpstr>
      <vt:lpstr>1D Fourier transform</vt:lpstr>
      <vt:lpstr>1D Fourier transform</vt:lpstr>
      <vt:lpstr>1D Fourier transform</vt:lpstr>
      <vt:lpstr>1D Fourier transform</vt:lpstr>
      <vt:lpstr>1D Fourier transform</vt:lpstr>
      <vt:lpstr>PowerPoint 簡報</vt:lpstr>
      <vt:lpstr>PowerPoint 簡報</vt:lpstr>
      <vt:lpstr>PowerPoint 簡報</vt:lpstr>
      <vt:lpstr>PowerPoint 簡報</vt:lpstr>
      <vt:lpstr>1D Fourier transform</vt:lpstr>
      <vt:lpstr>1D Fourier transform</vt:lpstr>
      <vt:lpstr>2D Fourier transform</vt:lpstr>
      <vt:lpstr>Image representation and image analysis task</vt:lpstr>
      <vt:lpstr>PowerPoint 簡報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348</cp:revision>
  <dcterms:created xsi:type="dcterms:W3CDTF">2013-10-11T17:23:38Z</dcterms:created>
  <dcterms:modified xsi:type="dcterms:W3CDTF">2018-10-18T01:47:00Z</dcterms:modified>
</cp:coreProperties>
</file>